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</p:sldIdLst>
  <p:sldSz cx="9144000" cy="5143500" type="screen16x9"/>
  <p:notesSz cx="6858000" cy="9144000"/>
  <p:embeddedFontLst>
    <p:embeddedFont>
      <p:font typeface="Anaheim" panose="020B0604020202020204" charset="0"/>
      <p:regular r:id="rId11"/>
    </p:embeddedFont>
    <p:embeddedFont>
      <p:font typeface="Josefin Sans" pitchFamily="2" charset="0"/>
      <p:regular r:id="rId12"/>
      <p:bold r:id="rId13"/>
      <p:italic r:id="rId14"/>
      <p:boldItalic r:id="rId15"/>
    </p:embeddedFont>
    <p:embeddedFont>
      <p:font typeface="PT Sans" panose="020B0604020202020204" pitchFamily="34" charset="0"/>
      <p:regular r:id="rId16"/>
      <p:bold r:id="rId17"/>
      <p:italic r:id="rId18"/>
      <p:boldItalic r:id="rId19"/>
    </p:embeddedFont>
    <p:embeddedFont>
      <p:font typeface="Titan On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Eficientizarea modului de lucru al chelnerilor si implicit si a restaurantelor in care activeaza.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595959"/>
                </a:solidFill>
                <a:latin typeface="Anaheim"/>
                <a:ea typeface="Anaheim"/>
                <a:cs typeface="Anaheim"/>
                <a:sym typeface="Anaheim"/>
              </a:rPr>
              <a:t>Note: you can add between 3 and 6 sections, the structure can vary. The numbers have to be kept </a:t>
            </a: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584e6d50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584e6d50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595959"/>
                </a:solidFill>
                <a:latin typeface="Anaheim"/>
                <a:ea typeface="Anaheim"/>
                <a:cs typeface="Anaheim"/>
                <a:sym typeface="Anaheim"/>
              </a:rPr>
              <a:t>Note: you can add between 3 and 6 sections, the structure can vary. The numbers have to be kept </a:t>
            </a: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584e6d50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584e6d50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595959"/>
                </a:solidFill>
                <a:latin typeface="Anaheim"/>
                <a:ea typeface="Anaheim"/>
                <a:cs typeface="Anaheim"/>
                <a:sym typeface="Anaheim"/>
              </a:rPr>
              <a:t>Note: you can add between 3 and 6 sections, the structure can vary. The numbers have to be kept </a:t>
            </a: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0cf5ebe82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0cf5ebe82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3584e6d50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3584e6d50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96950" y="1330225"/>
            <a:ext cx="6350100" cy="22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97050" y="3765950"/>
            <a:ext cx="6350100" cy="475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455113"/>
            <a:ext cx="6576000" cy="16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57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284000" y="3199088"/>
            <a:ext cx="6576000" cy="4893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1602300" y="1508248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1602300" y="201857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5861694" y="1508248"/>
            <a:ext cx="266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5861694" y="201857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/>
          </p:nvPr>
        </p:nvSpPr>
        <p:spPr>
          <a:xfrm>
            <a:off x="1602300" y="3116250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1602300" y="3626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5861694" y="3116250"/>
            <a:ext cx="266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5861694" y="3626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716800" y="1676400"/>
            <a:ext cx="815400" cy="7956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710700" y="3278525"/>
            <a:ext cx="815400" cy="7956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970100" y="1676400"/>
            <a:ext cx="815400" cy="7956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0100" y="3278525"/>
            <a:ext cx="815400" cy="7956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 flipH="1">
            <a:off x="3352565" y="309100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554165" y="1213725"/>
            <a:ext cx="1866000" cy="1680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 flipH="1">
            <a:off x="3257465" y="4129025"/>
            <a:ext cx="5162700" cy="475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 flipH="1">
            <a:off x="1605000" y="3091000"/>
            <a:ext cx="593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639000" y="1213725"/>
            <a:ext cx="1866000" cy="1680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 flipH="1">
            <a:off x="1990650" y="4129025"/>
            <a:ext cx="5162700" cy="475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 flipH="1">
            <a:off x="1605000" y="2176600"/>
            <a:ext cx="593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639000" y="299325"/>
            <a:ext cx="1866000" cy="1680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 flipH="1">
            <a:off x="1990650" y="3214625"/>
            <a:ext cx="5162700" cy="475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2065800" y="1129850"/>
            <a:ext cx="5012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2065800" y="2956100"/>
            <a:ext cx="5012400" cy="1166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1738350" y="3776700"/>
            <a:ext cx="5667300" cy="6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ubTitle" idx="1"/>
          </p:nvPr>
        </p:nvSpPr>
        <p:spPr>
          <a:xfrm>
            <a:off x="1226400" y="21115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1064325" y="1054823"/>
            <a:ext cx="2903100" cy="11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ubTitle" idx="1"/>
          </p:nvPr>
        </p:nvSpPr>
        <p:spPr>
          <a:xfrm>
            <a:off x="1064325" y="2305200"/>
            <a:ext cx="2903100" cy="15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5553975" y="1059450"/>
            <a:ext cx="26304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ubTitle" idx="1"/>
          </p:nvPr>
        </p:nvSpPr>
        <p:spPr>
          <a:xfrm>
            <a:off x="5086900" y="2317950"/>
            <a:ext cx="3097500" cy="12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6800" y="309100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6800" y="1213725"/>
            <a:ext cx="1866000" cy="1680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6800" y="4129025"/>
            <a:ext cx="5162700" cy="475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720000" y="11395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1532288" y="1519214"/>
            <a:ext cx="2742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title" idx="2"/>
          </p:nvPr>
        </p:nvSpPr>
        <p:spPr>
          <a:xfrm>
            <a:off x="4869112" y="1519214"/>
            <a:ext cx="2742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ubTitle" idx="1"/>
          </p:nvPr>
        </p:nvSpPr>
        <p:spPr>
          <a:xfrm>
            <a:off x="4869112" y="2440175"/>
            <a:ext cx="2742600" cy="1911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ubTitle" idx="3"/>
          </p:nvPr>
        </p:nvSpPr>
        <p:spPr>
          <a:xfrm>
            <a:off x="1532288" y="2440175"/>
            <a:ext cx="2742600" cy="1911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title" idx="4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891125" y="2447700"/>
            <a:ext cx="226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ubTitle" idx="1"/>
          </p:nvPr>
        </p:nvSpPr>
        <p:spPr>
          <a:xfrm>
            <a:off x="937625" y="29858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title" idx="2"/>
          </p:nvPr>
        </p:nvSpPr>
        <p:spPr>
          <a:xfrm>
            <a:off x="3437848" y="2447700"/>
            <a:ext cx="226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ubTitle" idx="3"/>
          </p:nvPr>
        </p:nvSpPr>
        <p:spPr>
          <a:xfrm>
            <a:off x="3484350" y="29858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title" idx="4"/>
          </p:nvPr>
        </p:nvSpPr>
        <p:spPr>
          <a:xfrm>
            <a:off x="5984574" y="2447700"/>
            <a:ext cx="226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ubTitle" idx="5"/>
          </p:nvPr>
        </p:nvSpPr>
        <p:spPr>
          <a:xfrm>
            <a:off x="6031074" y="29858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title" idx="6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2113050" y="1398825"/>
            <a:ext cx="1718400" cy="7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1"/>
          </p:nvPr>
        </p:nvSpPr>
        <p:spPr>
          <a:xfrm>
            <a:off x="2113050" y="21025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title" idx="2"/>
          </p:nvPr>
        </p:nvSpPr>
        <p:spPr>
          <a:xfrm>
            <a:off x="5800750" y="1398675"/>
            <a:ext cx="1718400" cy="7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subTitle" idx="3"/>
          </p:nvPr>
        </p:nvSpPr>
        <p:spPr>
          <a:xfrm>
            <a:off x="5800754" y="21025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title" idx="4"/>
          </p:nvPr>
        </p:nvSpPr>
        <p:spPr>
          <a:xfrm>
            <a:off x="2113050" y="3136875"/>
            <a:ext cx="1718400" cy="7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5"/>
          </p:nvPr>
        </p:nvSpPr>
        <p:spPr>
          <a:xfrm>
            <a:off x="2113050" y="38407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title" idx="6"/>
          </p:nvPr>
        </p:nvSpPr>
        <p:spPr>
          <a:xfrm>
            <a:off x="5800750" y="3136875"/>
            <a:ext cx="1718400" cy="7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ubTitle" idx="7"/>
          </p:nvPr>
        </p:nvSpPr>
        <p:spPr>
          <a:xfrm>
            <a:off x="5800754" y="38407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title" idx="8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>
            <a:spLocks noGrp="1"/>
          </p:cNvSpPr>
          <p:nvPr>
            <p:ph type="title"/>
          </p:nvPr>
        </p:nvSpPr>
        <p:spPr>
          <a:xfrm>
            <a:off x="1101175" y="179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subTitle" idx="1"/>
          </p:nvPr>
        </p:nvSpPr>
        <p:spPr>
          <a:xfrm>
            <a:off x="1101175" y="21703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title" idx="2"/>
          </p:nvPr>
        </p:nvSpPr>
        <p:spPr>
          <a:xfrm>
            <a:off x="3578948" y="179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subTitle" idx="3"/>
          </p:nvPr>
        </p:nvSpPr>
        <p:spPr>
          <a:xfrm>
            <a:off x="3578948" y="21703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title" idx="4"/>
          </p:nvPr>
        </p:nvSpPr>
        <p:spPr>
          <a:xfrm>
            <a:off x="1101175" y="3421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subTitle" idx="5"/>
          </p:nvPr>
        </p:nvSpPr>
        <p:spPr>
          <a:xfrm>
            <a:off x="1101175" y="38056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title" idx="6"/>
          </p:nvPr>
        </p:nvSpPr>
        <p:spPr>
          <a:xfrm>
            <a:off x="3578948" y="3421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subTitle" idx="7"/>
          </p:nvPr>
        </p:nvSpPr>
        <p:spPr>
          <a:xfrm>
            <a:off x="3578948" y="38056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title" idx="8"/>
          </p:nvPr>
        </p:nvSpPr>
        <p:spPr>
          <a:xfrm>
            <a:off x="6056727" y="179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subTitle" idx="9"/>
          </p:nvPr>
        </p:nvSpPr>
        <p:spPr>
          <a:xfrm>
            <a:off x="6056727" y="21703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title" idx="13"/>
          </p:nvPr>
        </p:nvSpPr>
        <p:spPr>
          <a:xfrm>
            <a:off x="6056727" y="3421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subTitle" idx="14"/>
          </p:nvPr>
        </p:nvSpPr>
        <p:spPr>
          <a:xfrm>
            <a:off x="6056727" y="380565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15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 hasCustomPrompt="1"/>
          </p:nvPr>
        </p:nvSpPr>
        <p:spPr>
          <a:xfrm>
            <a:off x="2381900" y="5386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7" name="Google Shape;127;p27"/>
          <p:cNvSpPr txBox="1">
            <a:spLocks noGrp="1"/>
          </p:cNvSpPr>
          <p:nvPr>
            <p:ph type="subTitle" idx="1"/>
          </p:nvPr>
        </p:nvSpPr>
        <p:spPr>
          <a:xfrm>
            <a:off x="1539750" y="1399125"/>
            <a:ext cx="6064500" cy="321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title" idx="2" hasCustomPrompt="1"/>
          </p:nvPr>
        </p:nvSpPr>
        <p:spPr>
          <a:xfrm>
            <a:off x="2381900" y="1959573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" name="Google Shape;129;p27"/>
          <p:cNvSpPr txBox="1">
            <a:spLocks noGrp="1"/>
          </p:cNvSpPr>
          <p:nvPr>
            <p:ph type="subTitle" idx="3"/>
          </p:nvPr>
        </p:nvSpPr>
        <p:spPr>
          <a:xfrm>
            <a:off x="1539750" y="2836763"/>
            <a:ext cx="6064500" cy="321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 idx="4" hasCustomPrompt="1"/>
          </p:nvPr>
        </p:nvSpPr>
        <p:spPr>
          <a:xfrm>
            <a:off x="2381900" y="339718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1" name="Google Shape;131;p27"/>
          <p:cNvSpPr txBox="1">
            <a:spLocks noGrp="1"/>
          </p:cNvSpPr>
          <p:nvPr>
            <p:ph type="subTitle" idx="5"/>
          </p:nvPr>
        </p:nvSpPr>
        <p:spPr>
          <a:xfrm>
            <a:off x="1539750" y="4282925"/>
            <a:ext cx="6064500" cy="321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>
            <a:spLocks noGrp="1"/>
          </p:cNvSpPr>
          <p:nvPr>
            <p:ph type="title"/>
          </p:nvPr>
        </p:nvSpPr>
        <p:spPr>
          <a:xfrm>
            <a:off x="2167350" y="268850"/>
            <a:ext cx="4809300" cy="11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8"/>
          <p:cNvSpPr txBox="1">
            <a:spLocks noGrp="1"/>
          </p:cNvSpPr>
          <p:nvPr>
            <p:ph type="subTitle" idx="1"/>
          </p:nvPr>
        </p:nvSpPr>
        <p:spPr>
          <a:xfrm>
            <a:off x="2854650" y="1493200"/>
            <a:ext cx="34347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subTitle" idx="2"/>
          </p:nvPr>
        </p:nvSpPr>
        <p:spPr>
          <a:xfrm>
            <a:off x="2799975" y="3627413"/>
            <a:ext cx="34347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8"/>
          <p:cNvSpPr txBox="1"/>
          <p:nvPr/>
        </p:nvSpPr>
        <p:spPr>
          <a:xfrm>
            <a:off x="2282100" y="4205168"/>
            <a:ext cx="45798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395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3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464614" y="31973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4936786" y="319732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055286" y="3684949"/>
            <a:ext cx="2505600" cy="6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1583114" y="3684949"/>
            <a:ext cx="2505600" cy="6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720000" y="1359525"/>
            <a:ext cx="4495200" cy="31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0000" y="538675"/>
            <a:ext cx="7704000" cy="479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716950" y="831700"/>
            <a:ext cx="7710300" cy="14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720000" y="985225"/>
            <a:ext cx="3841500" cy="24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716800" y="3435325"/>
            <a:ext cx="38415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267500" y="653400"/>
            <a:ext cx="6609000" cy="12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lt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itan One"/>
              <a:buNone/>
              <a:defRPr sz="35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0"/>
          <p:cNvPicPr preferRelativeResize="0"/>
          <p:nvPr/>
        </p:nvPicPr>
        <p:blipFill rotWithShape="1">
          <a:blip r:embed="rId3">
            <a:alphaModFix/>
          </a:blip>
          <a:srcRect l="639" t="3582" r="5340" b="2397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0"/>
          <p:cNvSpPr txBox="1">
            <a:spLocks noGrp="1"/>
          </p:cNvSpPr>
          <p:nvPr>
            <p:ph type="ctrTitle"/>
          </p:nvPr>
        </p:nvSpPr>
        <p:spPr>
          <a:xfrm>
            <a:off x="810125" y="1129300"/>
            <a:ext cx="7021500" cy="22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Josefin Sans"/>
                <a:ea typeface="Josefin Sans"/>
                <a:cs typeface="Josefin Sans"/>
                <a:sym typeface="Josefin Sans"/>
              </a:rPr>
              <a:t>Waitor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Josefin Sans"/>
                <a:ea typeface="Josefin Sans"/>
                <a:cs typeface="Josefin Sans"/>
                <a:sym typeface="Josefin Sans"/>
              </a:rPr>
              <a:t>Aplicație pentru Eficientizarea Modului de </a:t>
            </a:r>
            <a:br>
              <a:rPr lang="en" sz="2000">
                <a:latin typeface="Josefin Sans"/>
                <a:ea typeface="Josefin Sans"/>
                <a:cs typeface="Josefin Sans"/>
                <a:sym typeface="Josefin Sans"/>
              </a:rPr>
            </a:br>
            <a:r>
              <a:rPr lang="en" sz="2000">
                <a:latin typeface="Josefin Sans"/>
                <a:ea typeface="Josefin Sans"/>
                <a:cs typeface="Josefin Sans"/>
                <a:sym typeface="Josefin Sans"/>
              </a:rPr>
              <a:t>Lucru a Chelnerilor în Restaurante</a:t>
            </a:r>
            <a:endParaRPr sz="20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44" name="Google Shape;144;p30"/>
          <p:cNvSpPr txBox="1">
            <a:spLocks noGrp="1"/>
          </p:cNvSpPr>
          <p:nvPr>
            <p:ph type="subTitle" idx="1"/>
          </p:nvPr>
        </p:nvSpPr>
        <p:spPr>
          <a:xfrm>
            <a:off x="2196275" y="3544950"/>
            <a:ext cx="4249200" cy="8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Autor: Sucurei Robert - Pavel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Coordonator Științific: Drd. Florin Olariu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1"/>
          <p:cNvSpPr txBox="1">
            <a:spLocks noGrp="1"/>
          </p:cNvSpPr>
          <p:nvPr>
            <p:ph type="title"/>
          </p:nvPr>
        </p:nvSpPr>
        <p:spPr>
          <a:xfrm>
            <a:off x="720000" y="538675"/>
            <a:ext cx="77040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Introducere</a:t>
            </a:r>
            <a:endParaRPr sz="1000"/>
          </a:p>
        </p:txBody>
      </p:sp>
      <p:sp>
        <p:nvSpPr>
          <p:cNvPr id="150" name="Google Shape;150;p31"/>
          <p:cNvSpPr txBox="1">
            <a:spLocks noGrp="1"/>
          </p:cNvSpPr>
          <p:nvPr>
            <p:ph type="body" idx="1"/>
          </p:nvPr>
        </p:nvSpPr>
        <p:spPr>
          <a:xfrm>
            <a:off x="720000" y="968775"/>
            <a:ext cx="7704000" cy="36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 Context:</a:t>
            </a:r>
            <a:endParaRPr sz="4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Aplicația este asemănătoare cu cele oferite de către companiile Glovo, Tazz, Bolt Food etc.</a:t>
            </a: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Folosirea aplicatiei create de mine este posibilă doar în incinta unui restaurant.</a:t>
            </a: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	Chelnerii devin ”livratori” în interiorul restaurantul în care lucrează.</a:t>
            </a:r>
            <a:endParaRPr sz="1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 </a:t>
            </a:r>
            <a:r>
              <a:rPr lang="en"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Motivație:</a:t>
            </a:r>
            <a:endParaRPr sz="6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	Eficientizarea modului de lucru al chelnerilor.</a:t>
            </a: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	Procesul de așteptare al clientului scade semnificativ.</a:t>
            </a: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	Erorile umane sunt diminuate.</a:t>
            </a:r>
            <a:endParaRPr sz="16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51" name="Google Shape;151;p31"/>
          <p:cNvPicPr preferRelativeResize="0"/>
          <p:nvPr/>
        </p:nvPicPr>
        <p:blipFill rotWithShape="1">
          <a:blip r:embed="rId3">
            <a:alphaModFix/>
          </a:blip>
          <a:srcRect l="23004" t="18088" r="21443" b="18082"/>
          <a:stretch/>
        </p:blipFill>
        <p:spPr>
          <a:xfrm rot="-1245660">
            <a:off x="7933495" y="65237"/>
            <a:ext cx="1803813" cy="1007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 t="18253" r="53744"/>
          <a:stretch/>
        </p:blipFill>
        <p:spPr>
          <a:xfrm rot="2848435" flipH="1">
            <a:off x="-166879" y="3073663"/>
            <a:ext cx="1136312" cy="15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>
            <a:spLocks noGrp="1"/>
          </p:cNvSpPr>
          <p:nvPr>
            <p:ph type="title" idx="15"/>
          </p:nvPr>
        </p:nvSpPr>
        <p:spPr>
          <a:xfrm>
            <a:off x="720000" y="538675"/>
            <a:ext cx="77040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Probleme actuale</a:t>
            </a:r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5"/>
          </p:nvPr>
        </p:nvSpPr>
        <p:spPr>
          <a:xfrm>
            <a:off x="1602300" y="3495975"/>
            <a:ext cx="23055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Persoanele cu deficiențe de auz au șanse aproape 0 de angajare ca și chelner.</a:t>
            </a:r>
            <a:endParaRPr sz="1600"/>
          </a:p>
        </p:txBody>
      </p:sp>
      <p:sp>
        <p:nvSpPr>
          <p:cNvPr id="159" name="Google Shape;159;p32"/>
          <p:cNvSpPr txBox="1">
            <a:spLocks noGrp="1"/>
          </p:cNvSpPr>
          <p:nvPr>
            <p:ph type="title"/>
          </p:nvPr>
        </p:nvSpPr>
        <p:spPr>
          <a:xfrm>
            <a:off x="1602300" y="1458023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Viteza</a:t>
            </a:r>
            <a:endParaRPr u="sng"/>
          </a:p>
        </p:txBody>
      </p:sp>
      <p:sp>
        <p:nvSpPr>
          <p:cNvPr id="160" name="Google Shape;160;p32"/>
          <p:cNvSpPr txBox="1">
            <a:spLocks noGrp="1"/>
          </p:cNvSpPr>
          <p:nvPr>
            <p:ph type="subTitle" idx="1"/>
          </p:nvPr>
        </p:nvSpPr>
        <p:spPr>
          <a:xfrm>
            <a:off x="1602300" y="1934475"/>
            <a:ext cx="24876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În secolul XXI, multe persoane nu mai dețin ”abilitatea” de a aștepta mult timp.</a:t>
            </a:r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title" idx="2"/>
          </p:nvPr>
        </p:nvSpPr>
        <p:spPr>
          <a:xfrm>
            <a:off x="5861694" y="1458023"/>
            <a:ext cx="266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Neînțelegerea</a:t>
            </a:r>
            <a:endParaRPr b="1" u="sng"/>
          </a:p>
        </p:txBody>
      </p:sp>
      <p:sp>
        <p:nvSpPr>
          <p:cNvPr id="162" name="Google Shape;162;p32"/>
          <p:cNvSpPr txBox="1">
            <a:spLocks noGrp="1"/>
          </p:cNvSpPr>
          <p:nvPr>
            <p:ph type="subTitle" idx="3"/>
          </p:nvPr>
        </p:nvSpPr>
        <p:spPr>
          <a:xfrm>
            <a:off x="5861700" y="1934475"/>
            <a:ext cx="23055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Puține persoane în ziua de azi mai înțeleg că este omenește să greșești.</a:t>
            </a:r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title" idx="4"/>
          </p:nvPr>
        </p:nvSpPr>
        <p:spPr>
          <a:xfrm>
            <a:off x="1602300" y="3066025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Șanse inegale</a:t>
            </a:r>
            <a:endParaRPr/>
          </a:p>
        </p:txBody>
      </p:sp>
      <p:sp>
        <p:nvSpPr>
          <p:cNvPr id="164" name="Google Shape;164;p32"/>
          <p:cNvSpPr txBox="1">
            <a:spLocks noGrp="1"/>
          </p:cNvSpPr>
          <p:nvPr>
            <p:ph type="title" idx="6"/>
          </p:nvPr>
        </p:nvSpPr>
        <p:spPr>
          <a:xfrm>
            <a:off x="5861700" y="3066025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Răspândirea bolilor</a:t>
            </a:r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subTitle" idx="7"/>
          </p:nvPr>
        </p:nvSpPr>
        <p:spPr>
          <a:xfrm>
            <a:off x="5861700" y="3495975"/>
            <a:ext cx="25623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Bolile sezoniere sau pandemiile afectează mult buna funcționare a restaurantelor.</a:t>
            </a:r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title" idx="8"/>
          </p:nvPr>
        </p:nvSpPr>
        <p:spPr>
          <a:xfrm>
            <a:off x="716800" y="1676400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title" idx="9"/>
          </p:nvPr>
        </p:nvSpPr>
        <p:spPr>
          <a:xfrm>
            <a:off x="710700" y="32785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title" idx="14"/>
          </p:nvPr>
        </p:nvSpPr>
        <p:spPr>
          <a:xfrm>
            <a:off x="4970100" y="32785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title" idx="13"/>
          </p:nvPr>
        </p:nvSpPr>
        <p:spPr>
          <a:xfrm>
            <a:off x="4970100" y="1676400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70" name="Google Shape;170;p32"/>
          <p:cNvPicPr preferRelativeResize="0"/>
          <p:nvPr/>
        </p:nvPicPr>
        <p:blipFill rotWithShape="1">
          <a:blip r:embed="rId3">
            <a:alphaModFix/>
          </a:blip>
          <a:srcRect l="23071" r="22631"/>
          <a:stretch/>
        </p:blipFill>
        <p:spPr>
          <a:xfrm rot="790030">
            <a:off x="7999432" y="-266633"/>
            <a:ext cx="1426010" cy="1276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2"/>
          <p:cNvPicPr preferRelativeResize="0"/>
          <p:nvPr/>
        </p:nvPicPr>
        <p:blipFill rotWithShape="1">
          <a:blip r:embed="rId4">
            <a:alphaModFix/>
          </a:blip>
          <a:srcRect l="37061" r="36094"/>
          <a:stretch/>
        </p:blipFill>
        <p:spPr>
          <a:xfrm rot="598996" flipH="1">
            <a:off x="-328200" y="3372201"/>
            <a:ext cx="1414800" cy="256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>
            <a:spLocks noGrp="1"/>
          </p:cNvSpPr>
          <p:nvPr>
            <p:ph type="title" idx="15"/>
          </p:nvPr>
        </p:nvSpPr>
        <p:spPr>
          <a:xfrm>
            <a:off x="720000" y="538675"/>
            <a:ext cx="77040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Posibile soluții</a:t>
            </a:r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subTitle" idx="5"/>
          </p:nvPr>
        </p:nvSpPr>
        <p:spPr>
          <a:xfrm>
            <a:off x="1602300" y="3495975"/>
            <a:ext cx="25623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 mediu în care contactul om-om este diminuat, auzul nu va mai reprezenta o necesitate.</a:t>
            </a:r>
            <a:endParaRPr sz="1600"/>
          </a:p>
        </p:txBody>
      </p:sp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1602300" y="1458023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Viteza</a:t>
            </a:r>
            <a:endParaRPr u="sng"/>
          </a:p>
        </p:txBody>
      </p:sp>
      <p:sp>
        <p:nvSpPr>
          <p:cNvPr id="179" name="Google Shape;179;p33"/>
          <p:cNvSpPr txBox="1">
            <a:spLocks noGrp="1"/>
          </p:cNvSpPr>
          <p:nvPr>
            <p:ph type="subTitle" idx="1"/>
          </p:nvPr>
        </p:nvSpPr>
        <p:spPr>
          <a:xfrm>
            <a:off x="1602300" y="1934463"/>
            <a:ext cx="28728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Micșorarea cerințelor unui chelner va duce la eficientizarea modului său de lucru.</a:t>
            </a:r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title" idx="2"/>
          </p:nvPr>
        </p:nvSpPr>
        <p:spPr>
          <a:xfrm>
            <a:off x="5861694" y="1458023"/>
            <a:ext cx="2669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Neînțelegerea</a:t>
            </a:r>
            <a:endParaRPr b="1" u="sng"/>
          </a:p>
        </p:txBody>
      </p:sp>
      <p:sp>
        <p:nvSpPr>
          <p:cNvPr id="181" name="Google Shape;181;p33"/>
          <p:cNvSpPr txBox="1">
            <a:spLocks noGrp="1"/>
          </p:cNvSpPr>
          <p:nvPr>
            <p:ph type="subTitle" idx="3"/>
          </p:nvPr>
        </p:nvSpPr>
        <p:spPr>
          <a:xfrm>
            <a:off x="5861700" y="1934475"/>
            <a:ext cx="23055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 mediu digital nu permite apariția greșelilor făcute de oameni.</a:t>
            </a:r>
            <a:endParaRPr/>
          </a:p>
        </p:txBody>
      </p:sp>
      <p:sp>
        <p:nvSpPr>
          <p:cNvPr id="182" name="Google Shape;182;p33"/>
          <p:cNvSpPr txBox="1">
            <a:spLocks noGrp="1"/>
          </p:cNvSpPr>
          <p:nvPr>
            <p:ph type="title" idx="4"/>
          </p:nvPr>
        </p:nvSpPr>
        <p:spPr>
          <a:xfrm>
            <a:off x="1602300" y="3066025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Șanse inegale</a:t>
            </a:r>
            <a:endParaRPr/>
          </a:p>
        </p:txBody>
      </p:sp>
      <p:sp>
        <p:nvSpPr>
          <p:cNvPr id="183" name="Google Shape;183;p33"/>
          <p:cNvSpPr txBox="1">
            <a:spLocks noGrp="1"/>
          </p:cNvSpPr>
          <p:nvPr>
            <p:ph type="title" idx="6"/>
          </p:nvPr>
        </p:nvSpPr>
        <p:spPr>
          <a:xfrm>
            <a:off x="5861700" y="3066025"/>
            <a:ext cx="287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Josefin Sans"/>
                <a:ea typeface="Josefin Sans"/>
                <a:cs typeface="Josefin Sans"/>
                <a:sym typeface="Josefin Sans"/>
              </a:rPr>
              <a:t>Răspândirea bolilor</a:t>
            </a:r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subTitle" idx="7"/>
          </p:nvPr>
        </p:nvSpPr>
        <p:spPr>
          <a:xfrm>
            <a:off x="5861700" y="3495975"/>
            <a:ext cx="25623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Minimizarea contactelor dintre persoane va duce la diminuarea transmiterii bolilor. </a:t>
            </a:r>
            <a:endParaRPr/>
          </a:p>
        </p:txBody>
      </p:sp>
      <p:sp>
        <p:nvSpPr>
          <p:cNvPr id="185" name="Google Shape;185;p33"/>
          <p:cNvSpPr txBox="1">
            <a:spLocks noGrp="1"/>
          </p:cNvSpPr>
          <p:nvPr>
            <p:ph type="title" idx="8"/>
          </p:nvPr>
        </p:nvSpPr>
        <p:spPr>
          <a:xfrm>
            <a:off x="716800" y="1676400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9"/>
          </p:nvPr>
        </p:nvSpPr>
        <p:spPr>
          <a:xfrm>
            <a:off x="710700" y="32785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7" name="Google Shape;187;p33"/>
          <p:cNvSpPr txBox="1">
            <a:spLocks noGrp="1"/>
          </p:cNvSpPr>
          <p:nvPr>
            <p:ph type="title" idx="14"/>
          </p:nvPr>
        </p:nvSpPr>
        <p:spPr>
          <a:xfrm>
            <a:off x="4970100" y="32785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8" name="Google Shape;188;p33"/>
          <p:cNvSpPr txBox="1">
            <a:spLocks noGrp="1"/>
          </p:cNvSpPr>
          <p:nvPr>
            <p:ph type="title" idx="13"/>
          </p:nvPr>
        </p:nvSpPr>
        <p:spPr>
          <a:xfrm>
            <a:off x="4970100" y="1676400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89" name="Google Shape;189;p33"/>
          <p:cNvPicPr preferRelativeResize="0"/>
          <p:nvPr/>
        </p:nvPicPr>
        <p:blipFill rotWithShape="1">
          <a:blip r:embed="rId3">
            <a:alphaModFix/>
          </a:blip>
          <a:srcRect l="14021" r="39455"/>
          <a:stretch/>
        </p:blipFill>
        <p:spPr>
          <a:xfrm>
            <a:off x="-410325" y="-955225"/>
            <a:ext cx="2310350" cy="241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3"/>
          <p:cNvPicPr preferRelativeResize="0"/>
          <p:nvPr/>
        </p:nvPicPr>
        <p:blipFill rotWithShape="1">
          <a:blip r:embed="rId4">
            <a:alphaModFix/>
          </a:blip>
          <a:srcRect l="34997" r="34262"/>
          <a:stretch/>
        </p:blipFill>
        <p:spPr>
          <a:xfrm rot="-1809755">
            <a:off x="8051275" y="458680"/>
            <a:ext cx="1111052" cy="203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>
            <a:spLocks noGrp="1"/>
          </p:cNvSpPr>
          <p:nvPr>
            <p:ph type="title" idx="15"/>
          </p:nvPr>
        </p:nvSpPr>
        <p:spPr>
          <a:xfrm>
            <a:off x="720000" y="538675"/>
            <a:ext cx="77040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Tehnologii folosite</a:t>
            </a:r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title"/>
          </p:nvPr>
        </p:nvSpPr>
        <p:spPr>
          <a:xfrm>
            <a:off x="1602300" y="1324075"/>
            <a:ext cx="141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Node JS</a:t>
            </a:r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title" idx="4"/>
          </p:nvPr>
        </p:nvSpPr>
        <p:spPr>
          <a:xfrm>
            <a:off x="1602300" y="2795225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Express JS</a:t>
            </a:r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title" idx="8"/>
          </p:nvPr>
        </p:nvSpPr>
        <p:spPr>
          <a:xfrm>
            <a:off x="720000" y="11901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9" name="Google Shape;199;p34"/>
          <p:cNvSpPr txBox="1">
            <a:spLocks noGrp="1"/>
          </p:cNvSpPr>
          <p:nvPr>
            <p:ph type="title" idx="9"/>
          </p:nvPr>
        </p:nvSpPr>
        <p:spPr>
          <a:xfrm>
            <a:off x="720000" y="41324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0" name="Google Shape;200;p34"/>
          <p:cNvSpPr txBox="1">
            <a:spLocks noGrp="1"/>
          </p:cNvSpPr>
          <p:nvPr>
            <p:ph type="title" idx="14"/>
          </p:nvPr>
        </p:nvSpPr>
        <p:spPr>
          <a:xfrm>
            <a:off x="3322575" y="11901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1" name="Google Shape;201;p34"/>
          <p:cNvSpPr txBox="1">
            <a:spLocks noGrp="1"/>
          </p:cNvSpPr>
          <p:nvPr>
            <p:ph type="title" idx="13"/>
          </p:nvPr>
        </p:nvSpPr>
        <p:spPr>
          <a:xfrm>
            <a:off x="720000" y="266127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2" name="Google Shape;202;p34"/>
          <p:cNvSpPr txBox="1">
            <a:spLocks noGrp="1"/>
          </p:cNvSpPr>
          <p:nvPr>
            <p:ph type="title" idx="4"/>
          </p:nvPr>
        </p:nvSpPr>
        <p:spPr>
          <a:xfrm>
            <a:off x="1602300" y="4266375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React</a:t>
            </a:r>
            <a:endParaRPr/>
          </a:p>
        </p:txBody>
      </p:sp>
      <p:sp>
        <p:nvSpPr>
          <p:cNvPr id="203" name="Google Shape;203;p34"/>
          <p:cNvSpPr txBox="1">
            <a:spLocks noGrp="1"/>
          </p:cNvSpPr>
          <p:nvPr>
            <p:ph type="title" idx="4"/>
          </p:nvPr>
        </p:nvSpPr>
        <p:spPr>
          <a:xfrm>
            <a:off x="4237750" y="2795225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pgAdmin 4</a:t>
            </a:r>
            <a:endParaRPr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4" name="Google Shape;204;p34"/>
          <p:cNvSpPr txBox="1">
            <a:spLocks noGrp="1"/>
          </p:cNvSpPr>
          <p:nvPr>
            <p:ph type="title" idx="4"/>
          </p:nvPr>
        </p:nvSpPr>
        <p:spPr>
          <a:xfrm>
            <a:off x="4237750" y="1324075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Tachyons</a:t>
            </a:r>
            <a:endParaRPr/>
          </a:p>
        </p:txBody>
      </p:sp>
      <p:sp>
        <p:nvSpPr>
          <p:cNvPr id="205" name="Google Shape;205;p34"/>
          <p:cNvSpPr txBox="1">
            <a:spLocks noGrp="1"/>
          </p:cNvSpPr>
          <p:nvPr>
            <p:ph type="title" idx="4"/>
          </p:nvPr>
        </p:nvSpPr>
        <p:spPr>
          <a:xfrm>
            <a:off x="4237751" y="4266375"/>
            <a:ext cx="180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PostgreSQL</a:t>
            </a:r>
            <a:endParaRPr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6" name="Google Shape;206;p34"/>
          <p:cNvSpPr txBox="1">
            <a:spLocks noGrp="1"/>
          </p:cNvSpPr>
          <p:nvPr>
            <p:ph type="title" idx="4"/>
          </p:nvPr>
        </p:nvSpPr>
        <p:spPr>
          <a:xfrm>
            <a:off x="7054025" y="1324075"/>
            <a:ext cx="180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Knex JS</a:t>
            </a:r>
            <a:endParaRPr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7" name="Google Shape;207;p34"/>
          <p:cNvSpPr txBox="1">
            <a:spLocks noGrp="1"/>
          </p:cNvSpPr>
          <p:nvPr>
            <p:ph type="title" idx="4"/>
          </p:nvPr>
        </p:nvSpPr>
        <p:spPr>
          <a:xfrm>
            <a:off x="7054025" y="2877300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qrserver</a:t>
            </a:r>
            <a:endParaRPr/>
          </a:p>
        </p:txBody>
      </p:sp>
      <p:sp>
        <p:nvSpPr>
          <p:cNvPr id="208" name="Google Shape;208;p34"/>
          <p:cNvSpPr txBox="1">
            <a:spLocks noGrp="1"/>
          </p:cNvSpPr>
          <p:nvPr>
            <p:ph type="title" idx="4"/>
          </p:nvPr>
        </p:nvSpPr>
        <p:spPr>
          <a:xfrm>
            <a:off x="7054025" y="4266375"/>
            <a:ext cx="163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Josefin Sans"/>
                <a:ea typeface="Josefin Sans"/>
                <a:cs typeface="Josefin Sans"/>
                <a:sym typeface="Josefin Sans"/>
              </a:rPr>
              <a:t>Postman</a:t>
            </a:r>
            <a:endParaRPr/>
          </a:p>
        </p:txBody>
      </p:sp>
      <p:sp>
        <p:nvSpPr>
          <p:cNvPr id="209" name="Google Shape;209;p34"/>
          <p:cNvSpPr txBox="1">
            <a:spLocks noGrp="1"/>
          </p:cNvSpPr>
          <p:nvPr>
            <p:ph type="title" idx="14"/>
          </p:nvPr>
        </p:nvSpPr>
        <p:spPr>
          <a:xfrm>
            <a:off x="3352875" y="266127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4"/>
          <p:cNvSpPr txBox="1">
            <a:spLocks noGrp="1"/>
          </p:cNvSpPr>
          <p:nvPr>
            <p:ph type="title" idx="14"/>
          </p:nvPr>
        </p:nvSpPr>
        <p:spPr>
          <a:xfrm>
            <a:off x="3352888" y="41324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11" name="Google Shape;211;p34"/>
          <p:cNvSpPr txBox="1">
            <a:spLocks noGrp="1"/>
          </p:cNvSpPr>
          <p:nvPr>
            <p:ph type="title" idx="14"/>
          </p:nvPr>
        </p:nvSpPr>
        <p:spPr>
          <a:xfrm>
            <a:off x="6128963" y="11901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12" name="Google Shape;212;p34"/>
          <p:cNvSpPr txBox="1">
            <a:spLocks noGrp="1"/>
          </p:cNvSpPr>
          <p:nvPr>
            <p:ph type="title" idx="14"/>
          </p:nvPr>
        </p:nvSpPr>
        <p:spPr>
          <a:xfrm>
            <a:off x="6128963" y="2743350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title" idx="14"/>
          </p:nvPr>
        </p:nvSpPr>
        <p:spPr>
          <a:xfrm>
            <a:off x="6128963" y="4132425"/>
            <a:ext cx="8154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/>
          <p:nvPr/>
        </p:nvSpPr>
        <p:spPr>
          <a:xfrm>
            <a:off x="224125" y="744412"/>
            <a:ext cx="4235343" cy="3654682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" name="Google Shape;2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725" y="923338"/>
            <a:ext cx="3910923" cy="251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6975" y="1143550"/>
            <a:ext cx="1784800" cy="2856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/>
          <p:nvPr/>
        </p:nvSpPr>
        <p:spPr>
          <a:xfrm>
            <a:off x="4835325" y="785587"/>
            <a:ext cx="1806444" cy="3572333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5"/>
          <p:cNvSpPr/>
          <p:nvPr/>
        </p:nvSpPr>
        <p:spPr>
          <a:xfrm>
            <a:off x="7017625" y="785587"/>
            <a:ext cx="1806444" cy="3572333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3875" y="1178925"/>
            <a:ext cx="1677675" cy="277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9"/>
          <p:cNvSpPr txBox="1">
            <a:spLocks noGrp="1"/>
          </p:cNvSpPr>
          <p:nvPr>
            <p:ph type="title"/>
          </p:nvPr>
        </p:nvSpPr>
        <p:spPr>
          <a:xfrm>
            <a:off x="716950" y="831700"/>
            <a:ext cx="7710300" cy="14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Josefin Sans"/>
                <a:ea typeface="Josefin Sans"/>
                <a:cs typeface="Josefin Sans"/>
                <a:sym typeface="Josefin Sans"/>
              </a:rPr>
              <a:t>Concluzie</a:t>
            </a:r>
            <a:endParaRPr sz="8200"/>
          </a:p>
        </p:txBody>
      </p:sp>
      <p:pic>
        <p:nvPicPr>
          <p:cNvPr id="334" name="Google Shape;334;p39"/>
          <p:cNvPicPr preferRelativeResize="0"/>
          <p:nvPr/>
        </p:nvPicPr>
        <p:blipFill rotWithShape="1">
          <a:blip r:embed="rId3">
            <a:alphaModFix/>
          </a:blip>
          <a:srcRect t="4839" b="6033"/>
          <a:stretch/>
        </p:blipFill>
        <p:spPr>
          <a:xfrm>
            <a:off x="1497276" y="3134425"/>
            <a:ext cx="6149448" cy="253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9"/>
          <p:cNvSpPr txBox="1"/>
          <p:nvPr/>
        </p:nvSpPr>
        <p:spPr>
          <a:xfrm>
            <a:off x="1678900" y="1989900"/>
            <a:ext cx="57864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Consider cӑ acest tip de aplicaţie îşi va putea gӑsi rostul în societate. Aplicaţia creatӑ de mine poate îmbunӑtӑţi enorm condiţiile de muncӑ a chelnerilor şi în același timp sӑ facӑ şi experienţa clienţilor în restaurant una cât mai plӑcutӑ.</a:t>
            </a:r>
            <a:endParaRPr sz="1900"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0"/>
            </a:gs>
            <a:gs pos="100000">
              <a:srgbClr val="FABF5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>
            <a:spLocks noGrp="1"/>
          </p:cNvSpPr>
          <p:nvPr>
            <p:ph type="title"/>
          </p:nvPr>
        </p:nvSpPr>
        <p:spPr>
          <a:xfrm>
            <a:off x="2167350" y="2173800"/>
            <a:ext cx="48093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Josefin Sans"/>
                <a:ea typeface="Josefin Sans"/>
                <a:cs typeface="Josefin Sans"/>
                <a:sym typeface="Josefin Sans"/>
              </a:rPr>
              <a:t>Mulțumesc!</a:t>
            </a:r>
            <a:endParaRPr/>
          </a:p>
        </p:txBody>
      </p:sp>
      <p:pic>
        <p:nvPicPr>
          <p:cNvPr id="341" name="Google Shape;341;p40"/>
          <p:cNvPicPr preferRelativeResize="0"/>
          <p:nvPr/>
        </p:nvPicPr>
        <p:blipFill rotWithShape="1">
          <a:blip r:embed="rId3">
            <a:alphaModFix/>
          </a:blip>
          <a:srcRect l="82379"/>
          <a:stretch/>
        </p:blipFill>
        <p:spPr>
          <a:xfrm>
            <a:off x="7532800" y="0"/>
            <a:ext cx="16112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0"/>
          <p:cNvPicPr preferRelativeResize="0"/>
          <p:nvPr/>
        </p:nvPicPr>
        <p:blipFill rotWithShape="1">
          <a:blip r:embed="rId4">
            <a:alphaModFix/>
          </a:blip>
          <a:srcRect r="77100"/>
          <a:stretch/>
        </p:blipFill>
        <p:spPr>
          <a:xfrm>
            <a:off x="0" y="0"/>
            <a:ext cx="20938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od Processing Industry by Slidesgo">
  <a:themeElements>
    <a:clrScheme name="Simple Light">
      <a:dk1>
        <a:srgbClr val="191919"/>
      </a:dk1>
      <a:lt1>
        <a:srgbClr val="FCF7CD"/>
      </a:lt1>
      <a:dk2>
        <a:srgbClr val="FFD88E"/>
      </a:dk2>
      <a:lt2>
        <a:srgbClr val="F7AC45"/>
      </a:lt2>
      <a:accent1>
        <a:srgbClr val="EC6471"/>
      </a:accent1>
      <a:accent2>
        <a:srgbClr val="C41C26"/>
      </a:accent2>
      <a:accent3>
        <a:srgbClr val="A2C633"/>
      </a:accent3>
      <a:accent4>
        <a:srgbClr val="2EA53B"/>
      </a:accent4>
      <a:accent5>
        <a:srgbClr val="0C6BF5"/>
      </a:accent5>
      <a:accent6>
        <a:srgbClr val="0443A0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</Words>
  <Application>Microsoft Office PowerPoint</Application>
  <PresentationFormat>On-screen Show (16:9)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Josefin Sans</vt:lpstr>
      <vt:lpstr>Titan One</vt:lpstr>
      <vt:lpstr>Arial</vt:lpstr>
      <vt:lpstr>Times New Roman</vt:lpstr>
      <vt:lpstr>Nunito Light</vt:lpstr>
      <vt:lpstr>PT Sans</vt:lpstr>
      <vt:lpstr>Anaheim</vt:lpstr>
      <vt:lpstr>Roboto Condensed Light</vt:lpstr>
      <vt:lpstr>Food Processing Industry by Slidesgo</vt:lpstr>
      <vt:lpstr>Waitor  Aplicație pentru Eficientizarea Modului de  Lucru a Chelnerilor în Restaurante</vt:lpstr>
      <vt:lpstr>Introducere</vt:lpstr>
      <vt:lpstr>Probleme actuale</vt:lpstr>
      <vt:lpstr>Posibile soluții</vt:lpstr>
      <vt:lpstr>Tehnologii folosite</vt:lpstr>
      <vt:lpstr>PowerPoint Presentation</vt:lpstr>
      <vt:lpstr>Concluzie</vt:lpstr>
      <vt:lpstr>Mulțumesc!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Waitor  Aplicație pentru Eficientizarea Modului de  Lucru a Chelnerilor în Restaurante</dc:title>
  <cp:lastModifiedBy>Robert Pavel</cp:lastModifiedBy>
  <cp:revision>1</cp:revision>
  <dcterms:modified xsi:type="dcterms:W3CDTF">2022-09-18T10:50:42Z</dcterms:modified>
</cp:coreProperties>
</file>